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72" r:id="rId4"/>
    <p:sldId id="273" r:id="rId5"/>
    <p:sldId id="277" r:id="rId6"/>
    <p:sldId id="278" r:id="rId7"/>
    <p:sldId id="279" r:id="rId8"/>
    <p:sldId id="281" r:id="rId9"/>
    <p:sldId id="284" r:id="rId10"/>
    <p:sldId id="276" r:id="rId11"/>
    <p:sldId id="287" r:id="rId12"/>
    <p:sldId id="280" r:id="rId13"/>
    <p:sldId id="288" r:id="rId14"/>
    <p:sldId id="297" r:id="rId15"/>
    <p:sldId id="295" r:id="rId16"/>
    <p:sldId id="292" r:id="rId17"/>
    <p:sldId id="282" r:id="rId18"/>
    <p:sldId id="286" r:id="rId19"/>
    <p:sldId id="289" r:id="rId20"/>
    <p:sldId id="290" r:id="rId21"/>
    <p:sldId id="298" r:id="rId22"/>
    <p:sldId id="291" r:id="rId23"/>
    <p:sldId id="293" r:id="rId24"/>
    <p:sldId id="296" r:id="rId25"/>
    <p:sldId id="283" r:id="rId26"/>
    <p:sldId id="270" r:id="rId2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El&#337;ad&#225;sok\Munkaf&#252;zet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 baseline="0"/>
              <a:t>Az euró-forint árfolyam, 2004-2016</a:t>
            </a:r>
            <a:r>
              <a:rPr lang="en-US"/>
              <a:t>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Munka1!$A$2</c:f>
              <c:strCache>
                <c:ptCount val="1"/>
                <c:pt idx="0">
                  <c:v>Nettó EU támogatások - milliárd euró)</c:v>
                </c:pt>
              </c:strCache>
            </c:strRef>
          </c:tx>
          <c:cat>
            <c:numRef>
              <c:f>Munka1!$B$1:$N$1</c:f>
              <c:numCache>
                <c:formatCode>General_)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Munka1!$B$2:$N$2</c:f>
              <c:numCache>
                <c:formatCode>0.0</c:formatCode>
                <c:ptCount val="13"/>
                <c:pt idx="0">
                  <c:v>251.7</c:v>
                </c:pt>
                <c:pt idx="1">
                  <c:v>248</c:v>
                </c:pt>
                <c:pt idx="2">
                  <c:v>264.3</c:v>
                </c:pt>
                <c:pt idx="3">
                  <c:v>251.3</c:v>
                </c:pt>
                <c:pt idx="4">
                  <c:v>251.3</c:v>
                </c:pt>
                <c:pt idx="5">
                  <c:v>280.60000000000002</c:v>
                </c:pt>
                <c:pt idx="6">
                  <c:v>275.39999999999975</c:v>
                </c:pt>
                <c:pt idx="7">
                  <c:v>279.2</c:v>
                </c:pt>
                <c:pt idx="8">
                  <c:v>289.39999999999975</c:v>
                </c:pt>
                <c:pt idx="9">
                  <c:v>297</c:v>
                </c:pt>
                <c:pt idx="10">
                  <c:v>308</c:v>
                </c:pt>
                <c:pt idx="11">
                  <c:v>310</c:v>
                </c:pt>
                <c:pt idx="12">
                  <c:v>315</c:v>
                </c:pt>
              </c:numCache>
            </c:numRef>
          </c:val>
        </c:ser>
        <c:axId val="71496832"/>
        <c:axId val="71498368"/>
      </c:barChart>
      <c:catAx>
        <c:axId val="71496832"/>
        <c:scaling>
          <c:orientation val="minMax"/>
        </c:scaling>
        <c:axPos val="b"/>
        <c:numFmt formatCode="General_)" sourceLinked="1"/>
        <c:tickLblPos val="nextTo"/>
        <c:crossAx val="71498368"/>
        <c:crosses val="autoZero"/>
        <c:auto val="1"/>
        <c:lblAlgn val="ctr"/>
        <c:lblOffset val="100"/>
      </c:catAx>
      <c:valAx>
        <c:axId val="71498368"/>
        <c:scaling>
          <c:orientation val="minMax"/>
          <c:min val="230"/>
        </c:scaling>
        <c:axPos val="l"/>
        <c:majorGridlines/>
        <c:numFmt formatCode="0" sourceLinked="0"/>
        <c:tickLblPos val="nextTo"/>
        <c:crossAx val="7149683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Üresedési</a:t>
            </a:r>
            <a:r>
              <a:rPr lang="en-US" dirty="0"/>
              <a:t> </a:t>
            </a:r>
            <a:r>
              <a:rPr lang="en-US" dirty="0" err="1"/>
              <a:t>rát</a:t>
            </a:r>
            <a:r>
              <a:rPr lang="hu-HU" dirty="0" err="1"/>
              <a:t>ák</a:t>
            </a:r>
            <a:r>
              <a:rPr lang="hu-HU" baseline="0" dirty="0"/>
              <a:t> </a:t>
            </a:r>
            <a:r>
              <a:rPr lang="hu-HU" baseline="0" dirty="0" smtClean="0"/>
              <a:t>az irodapiacokon, 2013 </a:t>
            </a:r>
            <a:r>
              <a:rPr lang="hu-HU" baseline="0" dirty="0"/>
              <a:t>végén</a:t>
            </a:r>
            <a:endParaRPr lang="en-US" dirty="0"/>
          </a:p>
        </c:rich>
      </c:tx>
      <c:layout>
        <c:manualLayout>
          <c:xMode val="edge"/>
          <c:yMode val="edge"/>
          <c:x val="0.17591987322339436"/>
          <c:y val="1.964222862626143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Munka1!$B$8</c:f>
              <c:strCache>
                <c:ptCount val="1"/>
                <c:pt idx="0">
                  <c:v>Üresedési ráta</c:v>
                </c:pt>
              </c:strCache>
            </c:strRef>
          </c:tx>
          <c:dPt>
            <c:idx val="1"/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</c:dPt>
          <c:cat>
            <c:strRef>
              <c:f>Munka1!$A$9:$A$16</c:f>
              <c:strCache>
                <c:ptCount val="8"/>
                <c:pt idx="0">
                  <c:v>Belgrád</c:v>
                </c:pt>
                <c:pt idx="1">
                  <c:v>Budapest</c:v>
                </c:pt>
                <c:pt idx="2">
                  <c:v>Bukarest</c:v>
                </c:pt>
                <c:pt idx="3">
                  <c:v>Pozsony</c:v>
                </c:pt>
                <c:pt idx="4">
                  <c:v>Prága</c:v>
                </c:pt>
                <c:pt idx="5">
                  <c:v>Szófia</c:v>
                </c:pt>
                <c:pt idx="6">
                  <c:v>Varsó</c:v>
                </c:pt>
                <c:pt idx="7">
                  <c:v>Zágráb</c:v>
                </c:pt>
              </c:strCache>
            </c:strRef>
          </c:cat>
          <c:val>
            <c:numRef>
              <c:f>Munka1!$B$9:$B$16</c:f>
              <c:numCache>
                <c:formatCode>General</c:formatCode>
                <c:ptCount val="8"/>
                <c:pt idx="0">
                  <c:v>13</c:v>
                </c:pt>
                <c:pt idx="1">
                  <c:v>20</c:v>
                </c:pt>
                <c:pt idx="2">
                  <c:v>16</c:v>
                </c:pt>
                <c:pt idx="3">
                  <c:v>14</c:v>
                </c:pt>
                <c:pt idx="4">
                  <c:v>12</c:v>
                </c:pt>
                <c:pt idx="5">
                  <c:v>21</c:v>
                </c:pt>
                <c:pt idx="6">
                  <c:v>10</c:v>
                </c:pt>
                <c:pt idx="7">
                  <c:v>16</c:v>
                </c:pt>
              </c:numCache>
            </c:numRef>
          </c:val>
        </c:ser>
        <c:axId val="71528448"/>
        <c:axId val="71529984"/>
      </c:barChart>
      <c:catAx>
        <c:axId val="71528448"/>
        <c:scaling>
          <c:orientation val="minMax"/>
        </c:scaling>
        <c:axPos val="b"/>
        <c:tickLblPos val="nextTo"/>
        <c:txPr>
          <a:bodyPr rot="5400000"/>
          <a:lstStyle/>
          <a:p>
            <a:pPr>
              <a:defRPr sz="1600"/>
            </a:pPr>
            <a:endParaRPr lang="hu-HU"/>
          </a:p>
        </c:txPr>
        <c:crossAx val="71529984"/>
        <c:crosses val="autoZero"/>
        <c:auto val="1"/>
        <c:lblAlgn val="ctr"/>
        <c:lblOffset val="100"/>
      </c:catAx>
      <c:valAx>
        <c:axId val="71529984"/>
        <c:scaling>
          <c:orientation val="minMax"/>
        </c:scaling>
        <c:axPos val="l"/>
        <c:majorGridlines/>
        <c:numFmt formatCode="General" sourceLinked="1"/>
        <c:tickLblPos val="nextTo"/>
        <c:crossAx val="71528448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528E9-2AC2-4E70-A090-4501E907CF3D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3A8EB-D2AB-4536-BC52-9BC8BD53FF3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80EB-9DA6-4332-8E2C-F4CFC65A3E9E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2F473-1E69-4A99-A8F4-4452421B6CE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448271"/>
          </a:xfrm>
        </p:spPr>
        <p:txBody>
          <a:bodyPr>
            <a:normAutofit fontScale="90000"/>
          </a:bodyPr>
          <a:lstStyle/>
          <a:p>
            <a:r>
              <a:rPr lang="hu-HU" sz="8000" b="1" kern="150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Ingatlanpiaci </a:t>
            </a:r>
            <a:br>
              <a:rPr lang="hu-HU" sz="8000" b="1" kern="150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8000" b="1" kern="150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kilátások</a:t>
            </a:r>
            <a:endParaRPr lang="hu-HU" sz="8000" kern="1500"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1440160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2014. július 4.</a:t>
            </a:r>
          </a:p>
          <a:p>
            <a:r>
              <a:rPr lang="hu-HU" dirty="0" smtClean="0">
                <a:solidFill>
                  <a:srgbClr val="0000FF"/>
                </a:solidFill>
              </a:rPr>
              <a:t>Petz Raymund</a:t>
            </a:r>
          </a:p>
          <a:p>
            <a:r>
              <a:rPr lang="hu-HU" dirty="0" smtClean="0">
                <a:solidFill>
                  <a:srgbClr val="0000FF"/>
                </a:solidFill>
              </a:rPr>
              <a:t>GKI Gazdaságkutató </a:t>
            </a:r>
            <a:r>
              <a:rPr lang="hu-HU" dirty="0" err="1" smtClean="0">
                <a:solidFill>
                  <a:srgbClr val="0000FF"/>
                </a:solidFill>
              </a:rPr>
              <a:t>Zrt</a:t>
            </a:r>
            <a:r>
              <a:rPr lang="hu-HU" dirty="0" smtClean="0">
                <a:solidFill>
                  <a:srgbClr val="0000FF"/>
                </a:solidFill>
              </a:rPr>
              <a:t>.</a:t>
            </a:r>
          </a:p>
          <a:p>
            <a:endParaRPr lang="hu-HU" dirty="0"/>
          </a:p>
        </p:txBody>
      </p:sp>
      <p:pic>
        <p:nvPicPr>
          <p:cNvPr id="6" name="Kép 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9051" y="1"/>
            <a:ext cx="3954949" cy="764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ép 10" descr="elso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3284984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0000FF"/>
                </a:solidFill>
                <a:latin typeface="Calibri" pitchFamily="34" charset="0"/>
              </a:rPr>
              <a:t>A GKI ingatlanpiaci </a:t>
            </a:r>
            <a:r>
              <a:rPr lang="hu-HU" altLang="hu-HU" b="1" dirty="0" smtClean="0">
                <a:solidFill>
                  <a:srgbClr val="0000FF"/>
                </a:solidFill>
                <a:latin typeface="Calibri" pitchFamily="34" charset="0"/>
              </a:rPr>
              <a:t>indexeiben</a:t>
            </a:r>
            <a:r>
              <a:rPr lang="hu-HU" altLang="hu-HU" b="1" dirty="0" smtClean="0">
                <a:solidFill>
                  <a:srgbClr val="0000FF"/>
                </a:solidFill>
                <a:latin typeface="Calibri" pitchFamily="34" charset="0"/>
              </a:rPr>
              <a:t> egyértelmű derűlátás tükröződik</a:t>
            </a:r>
            <a:r>
              <a:rPr lang="hu-HU" altLang="hu-HU" b="1" dirty="0" smtClean="0">
                <a:solidFill>
                  <a:srgbClr val="0000FF"/>
                </a:solidFill>
                <a:latin typeface="Calibri" pitchFamily="34" charset="0"/>
              </a:rPr>
              <a:t/>
            </a:r>
            <a:br>
              <a:rPr lang="hu-HU" altLang="hu-HU" b="1" dirty="0" smtClean="0">
                <a:solidFill>
                  <a:srgbClr val="0000FF"/>
                </a:solidFill>
                <a:latin typeface="Calibri" pitchFamily="34" charset="0"/>
              </a:rPr>
            </a:br>
            <a:r>
              <a:rPr lang="hu-HU" altLang="hu-HU" sz="3100" dirty="0" smtClean="0">
                <a:latin typeface="Calibri" pitchFamily="34" charset="0"/>
              </a:rPr>
              <a:t> (a 2006-2013 átlaga=100)</a:t>
            </a:r>
            <a:endParaRPr lang="hu-HU" sz="3100" dirty="0">
              <a:solidFill>
                <a:srgbClr val="0000FF"/>
              </a:solidFill>
            </a:endParaRPr>
          </a:p>
        </p:txBody>
      </p:sp>
      <p:pic>
        <p:nvPicPr>
          <p:cNvPr id="5" name="Tartalom helye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1600200"/>
            <a:ext cx="8784976" cy="4997152"/>
          </a:xfrm>
        </p:spPr>
      </p:pic>
      <p:sp>
        <p:nvSpPr>
          <p:cNvPr id="4" name="Szövegdoboz 3"/>
          <p:cNvSpPr txBox="1"/>
          <p:nvPr/>
        </p:nvSpPr>
        <p:spPr>
          <a:xfrm>
            <a:off x="323528" y="652534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Forrás: a GKI felmérései</a:t>
            </a:r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Az üzleti ingatlanok eladásai árainak és bérleti díjainak várható alakulása a következő 12 hónapban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608512"/>
          </a:xfrm>
        </p:spPr>
        <p:txBody>
          <a:bodyPr/>
          <a:lstStyle/>
          <a:p>
            <a:pPr>
              <a:buNone/>
            </a:pPr>
            <a:r>
              <a:rPr lang="hu-HU" dirty="0" smtClean="0"/>
              <a:t>                                        Eladási ár          Bérleti díj</a:t>
            </a:r>
          </a:p>
          <a:p>
            <a:pPr>
              <a:buNone/>
            </a:pPr>
            <a:r>
              <a:rPr lang="hu-HU" dirty="0" smtClean="0"/>
              <a:t> Iroda                                  -1,5%                    0%</a:t>
            </a:r>
          </a:p>
          <a:p>
            <a:pPr>
              <a:buNone/>
            </a:pPr>
            <a:r>
              <a:rPr lang="hu-HU" dirty="0" smtClean="0"/>
              <a:t> Raktár                                 0,7%                    0%</a:t>
            </a:r>
          </a:p>
          <a:p>
            <a:pPr>
              <a:buNone/>
            </a:pPr>
            <a:r>
              <a:rPr lang="hu-HU" dirty="0" smtClean="0"/>
              <a:t> Kereskedelmi ingatlan     -0,7%                  -0,8%</a:t>
            </a:r>
          </a:p>
          <a:p>
            <a:pPr>
              <a:buNone/>
            </a:pPr>
            <a:r>
              <a:rPr lang="hu-HU" dirty="0" smtClean="0"/>
              <a:t> Építési telek                       -2,5%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sz="1400" dirty="0" smtClean="0"/>
              <a:t>Forrás: a GKI felmérése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válság következményei a lakáspiacon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lnSpcReduction="10000"/>
          </a:bodyPr>
          <a:lstStyle/>
          <a:p>
            <a:r>
              <a:rPr lang="hu-HU" altLang="hu-HU" dirty="0" smtClean="0">
                <a:latin typeface="Calibri" pitchFamily="34" charset="0"/>
              </a:rPr>
              <a:t>Az ingatlanbefektetés biztonságába (értékállóságába) vetett hit </a:t>
            </a:r>
            <a:r>
              <a:rPr lang="hu-HU" altLang="hu-HU" b="1" dirty="0" smtClean="0">
                <a:latin typeface="Calibri" pitchFamily="34" charset="0"/>
              </a:rPr>
              <a:t>megkérdőjeleződött</a:t>
            </a:r>
            <a:r>
              <a:rPr lang="hu-HU" altLang="hu-HU" dirty="0" smtClean="0">
                <a:latin typeface="Calibri" pitchFamily="34" charset="0"/>
              </a:rPr>
              <a:t>.</a:t>
            </a:r>
          </a:p>
          <a:p>
            <a:r>
              <a:rPr lang="hu-HU" dirty="0" smtClean="0">
                <a:latin typeface="Calibri" pitchFamily="34" charset="0"/>
              </a:rPr>
              <a:t>Elszaporodtak a </a:t>
            </a:r>
            <a:r>
              <a:rPr lang="hu-HU" b="1" dirty="0" smtClean="0">
                <a:latin typeface="Calibri" pitchFamily="34" charset="0"/>
              </a:rPr>
              <a:t>nem teljesítő</a:t>
            </a:r>
            <a:r>
              <a:rPr lang="hu-HU" dirty="0" smtClean="0">
                <a:latin typeface="Calibri" pitchFamily="34" charset="0"/>
              </a:rPr>
              <a:t> hitelek (1-ről 20%-ra).</a:t>
            </a:r>
          </a:p>
          <a:p>
            <a:r>
              <a:rPr lang="hu-HU" b="1" dirty="0" smtClean="0">
                <a:latin typeface="Calibri" pitchFamily="34" charset="0"/>
              </a:rPr>
              <a:t>Óvatosabbá</a:t>
            </a:r>
            <a:r>
              <a:rPr lang="hu-HU" dirty="0" smtClean="0">
                <a:latin typeface="Calibri" pitchFamily="34" charset="0"/>
              </a:rPr>
              <a:t> vált a banki magatartás (magas saját erő, hitelképes ügyfél).</a:t>
            </a:r>
          </a:p>
          <a:p>
            <a:r>
              <a:rPr lang="hu-HU" dirty="0" smtClean="0">
                <a:latin typeface="Calibri" pitchFamily="34" charset="0"/>
              </a:rPr>
              <a:t>A lakosság is óvatos lett, a hitelfelvétel meglehetősen népszerűtlen.</a:t>
            </a:r>
          </a:p>
          <a:p>
            <a:r>
              <a:rPr lang="hu-HU" dirty="0" smtClean="0">
                <a:latin typeface="Calibri" pitchFamily="34" charset="0"/>
              </a:rPr>
              <a:t>Megváltoztak az új és használt lakások árarányai.</a:t>
            </a:r>
            <a:endParaRPr lang="hu-H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DH Tranzakciószám Becslés, </a:t>
            </a:r>
            <a:br>
              <a:rPr lang="hu-HU" dirty="0" smtClean="0">
                <a:solidFill>
                  <a:srgbClr val="0000FF"/>
                </a:solidFill>
              </a:rPr>
            </a:br>
            <a:r>
              <a:rPr lang="hu-HU" dirty="0" smtClean="0">
                <a:solidFill>
                  <a:srgbClr val="0000FF"/>
                </a:solidFill>
              </a:rPr>
              <a:t>2007-2013</a:t>
            </a:r>
            <a:endParaRPr lang="hu-HU" dirty="0">
              <a:solidFill>
                <a:srgbClr val="0000FF"/>
              </a:solidFill>
            </a:endParaRPr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745" y="1600200"/>
            <a:ext cx="691250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zövegdoboz 4"/>
          <p:cNvSpPr txBox="1"/>
          <p:nvPr/>
        </p:nvSpPr>
        <p:spPr>
          <a:xfrm>
            <a:off x="467544" y="630932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Duna House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hu-HU" sz="3600" dirty="0" smtClean="0">
                <a:solidFill>
                  <a:srgbClr val="0000FF"/>
                </a:solidFill>
              </a:rPr>
              <a:t>A lakásépítés folyamatosan csökkent, de talán túl van a mélyponton.</a:t>
            </a:r>
            <a:r>
              <a:rPr lang="hu-HU" dirty="0" smtClean="0"/>
              <a:t> </a:t>
            </a:r>
            <a:endParaRPr lang="hu-H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741" y="1052736"/>
            <a:ext cx="8393715" cy="549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251520" y="652534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KSH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Az FHB Lakásárindex</a:t>
            </a:r>
            <a:endParaRPr lang="hu-HU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6351"/>
            <a:ext cx="8355826" cy="547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179512" y="645333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FHB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4211960" y="1196752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2013-as érték kialakításában jelentős szerepe volt a Nemzeti Eszközkezelő tevékenységének, ami önmagában 3%-os árcsökkenést jelentett.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1043608" y="4221088"/>
            <a:ext cx="30963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KSH 2013-ban 2,4%-os csökkenést, a tiszta árváltozás esetében 1,3%-os csökkenést mért. 2014 első negyedévében a tiszta árváltozás már enyhén pozitív (0,7%).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Állami lakáspolitika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 smtClean="0"/>
              <a:t>H</a:t>
            </a:r>
            <a:r>
              <a:rPr lang="hu-HU" b="1" dirty="0" smtClean="0"/>
              <a:t>osszú távú</a:t>
            </a:r>
            <a:r>
              <a:rPr lang="hu-HU" dirty="0" smtClean="0"/>
              <a:t> lakáspolitikai elgondolásokkal, stratégiával a politikai elit nem rendelkezik, a pillanatnyi érdekek és lehetőségek alakítják a lakáspolitikát.</a:t>
            </a:r>
          </a:p>
          <a:p>
            <a:r>
              <a:rPr lang="hu-HU" dirty="0" smtClean="0"/>
              <a:t>„A magyarok </a:t>
            </a:r>
            <a:r>
              <a:rPr lang="hu-HU" b="1" dirty="0" smtClean="0"/>
              <a:t>saját lakásban</a:t>
            </a:r>
            <a:r>
              <a:rPr lang="hu-HU" dirty="0" smtClean="0"/>
              <a:t> szeretnek lakni” – tényleg?</a:t>
            </a:r>
            <a:endParaRPr lang="hu-HU" dirty="0" smtClean="0"/>
          </a:p>
          <a:p>
            <a:r>
              <a:rPr lang="hu-HU" dirty="0" smtClean="0"/>
              <a:t>Új </a:t>
            </a:r>
            <a:r>
              <a:rPr lang="hu-HU" dirty="0" smtClean="0"/>
              <a:t>Széchenyi terv, Otthonvédelmi Akcióterv</a:t>
            </a:r>
          </a:p>
          <a:p>
            <a:r>
              <a:rPr lang="hu-HU" b="1" dirty="0" smtClean="0"/>
              <a:t>Újraindultak</a:t>
            </a:r>
            <a:r>
              <a:rPr lang="hu-HU" dirty="0" smtClean="0"/>
              <a:t> a szociálpolitikai támogatások és a kamattámogatott hitelkonstrukciók</a:t>
            </a:r>
          </a:p>
          <a:p>
            <a:r>
              <a:rPr lang="hu-HU" b="1" dirty="0" smtClean="0"/>
              <a:t>Nemzeti Eszközkelező</a:t>
            </a:r>
            <a:r>
              <a:rPr lang="hu-HU" dirty="0" smtClean="0"/>
              <a:t> </a:t>
            </a:r>
            <a:r>
              <a:rPr lang="hu-HU" dirty="0" err="1" smtClean="0"/>
              <a:t>Zrt</a:t>
            </a:r>
            <a:r>
              <a:rPr lang="hu-HU" dirty="0" smtClean="0"/>
              <a:t>.</a:t>
            </a:r>
          </a:p>
          <a:p>
            <a:r>
              <a:rPr lang="hu-HU" dirty="0" smtClean="0"/>
              <a:t>Kihívások:</a:t>
            </a:r>
          </a:p>
          <a:p>
            <a:r>
              <a:rPr lang="hu-HU" dirty="0" smtClean="0"/>
              <a:t>Magas áfa-kulcs</a:t>
            </a:r>
          </a:p>
          <a:p>
            <a:r>
              <a:rPr lang="hu-HU" dirty="0" smtClean="0"/>
              <a:t>Alacsony mobilitás, l</a:t>
            </a:r>
            <a:r>
              <a:rPr lang="hu-HU" dirty="0" smtClean="0"/>
              <a:t>akhatási </a:t>
            </a:r>
            <a:r>
              <a:rPr lang="hu-HU" dirty="0" smtClean="0"/>
              <a:t>gondok, </a:t>
            </a:r>
            <a:r>
              <a:rPr lang="hu-HU" dirty="0" smtClean="0"/>
              <a:t>a bérlakás-szektor </a:t>
            </a:r>
            <a:r>
              <a:rPr lang="hu-HU" dirty="0" smtClean="0"/>
              <a:t>bővítése</a:t>
            </a:r>
          </a:p>
          <a:p>
            <a:r>
              <a:rPr lang="hu-HU" dirty="0" smtClean="0"/>
              <a:t>És a jövő?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A lakáspiac jövője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052737"/>
            <a:ext cx="4040188" cy="504056"/>
          </a:xfrm>
        </p:spPr>
        <p:txBody>
          <a:bodyPr/>
          <a:lstStyle/>
          <a:p>
            <a:r>
              <a:rPr lang="hu-HU" dirty="0" smtClean="0">
                <a:solidFill>
                  <a:srgbClr val="92D050"/>
                </a:solidFill>
              </a:rPr>
              <a:t>Pozitívumok</a:t>
            </a:r>
            <a:endParaRPr lang="hu-HU" dirty="0">
              <a:solidFill>
                <a:srgbClr val="92D050"/>
              </a:solidFill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07504" y="1628800"/>
            <a:ext cx="4389884" cy="4968551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Növekvő reálbér, csökkenő munkanélküliség </a:t>
            </a:r>
          </a:p>
          <a:p>
            <a:r>
              <a:rPr lang="hu-HU" dirty="0" smtClean="0"/>
              <a:t>Emelkedő forgalom</a:t>
            </a:r>
          </a:p>
          <a:p>
            <a:r>
              <a:rPr lang="hu-HU" dirty="0" smtClean="0"/>
              <a:t>Állami piacösztönző intézkedések</a:t>
            </a:r>
          </a:p>
          <a:p>
            <a:r>
              <a:rPr lang="hu-HU" dirty="0" smtClean="0"/>
              <a:t>A korábbinál alacsonyabb hitelkamatok (az átlag 7% körüli, de 5-össel kezdődő ajánlat is van)</a:t>
            </a:r>
          </a:p>
          <a:p>
            <a:r>
              <a:rPr lang="hu-HU" dirty="0" smtClean="0"/>
              <a:t>Az új hitelek kihelyezése lassan, de nő</a:t>
            </a:r>
            <a:endParaRPr lang="hu-HU" dirty="0" smtClean="0"/>
          </a:p>
          <a:p>
            <a:r>
              <a:rPr lang="hu-HU" dirty="0" smtClean="0"/>
              <a:t>A külföldön dolgozó magyarok itthon vehetnek lakást (alacsony kamatok)</a:t>
            </a:r>
          </a:p>
          <a:p>
            <a:r>
              <a:rPr lang="hu-HU" dirty="0" smtClean="0"/>
              <a:t>Az elhalasztott kereslet egyszer csak megjelenik a piacon</a:t>
            </a:r>
          </a:p>
          <a:p>
            <a:r>
              <a:rPr lang="hu-HU" dirty="0" smtClean="0"/>
              <a:t>A lakásárak már nem esnek tovább – „tessék beszállni!”</a:t>
            </a:r>
          </a:p>
          <a:p>
            <a:r>
              <a:rPr lang="hu-HU" dirty="0" smtClean="0"/>
              <a:t>A befektetések piacán felértékelődik az ingatlan</a:t>
            </a:r>
            <a:r>
              <a:rPr lang="hu-HU" dirty="0" smtClean="0">
                <a:latin typeface="Calibri" pitchFamily="34" charset="0"/>
              </a:rPr>
              <a:t> </a:t>
            </a:r>
            <a:r>
              <a:rPr lang="hu-HU" altLang="hu-HU" dirty="0" smtClean="0">
                <a:latin typeface="Calibri" pitchFamily="34" charset="0"/>
              </a:rPr>
              <a:t>(a bruttó bérleti hozam 5.83%, a 10 éves állampapír hozama  5,49 % ,  a 3 évesé:4,57 %.)</a:t>
            </a:r>
            <a:endParaRPr lang="hu-HU" dirty="0" smtClean="0">
              <a:latin typeface="Calibri" pitchFamily="34" charset="0"/>
            </a:endParaRPr>
          </a:p>
          <a:p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124745"/>
            <a:ext cx="4041775" cy="432048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Negatívumok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4425355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A jövőt illető komoly bizonytalanság („tényleg vége a válságnak?”)</a:t>
            </a:r>
          </a:p>
          <a:p>
            <a:r>
              <a:rPr lang="hu-HU" dirty="0" smtClean="0"/>
              <a:t>Az állami ösztönzők erőtlenek és csak egy szűk kör tudja kihasználni ezeket</a:t>
            </a:r>
          </a:p>
          <a:p>
            <a:r>
              <a:rPr lang="hu-HU" dirty="0" smtClean="0"/>
              <a:t>Kivándorlás</a:t>
            </a:r>
          </a:p>
          <a:p>
            <a:r>
              <a:rPr lang="hu-HU" dirty="0" smtClean="0"/>
              <a:t>Rezsicsökkentés </a:t>
            </a:r>
            <a:r>
              <a:rPr lang="hu-HU" dirty="0" smtClean="0">
                <a:sym typeface="Wingdings" pitchFamily="2" charset="2"/>
              </a:rPr>
              <a:t> csökkenő kínálat</a:t>
            </a:r>
          </a:p>
          <a:p>
            <a:r>
              <a:rPr lang="hu-HU" dirty="0" smtClean="0">
                <a:sym typeface="Wingdings" pitchFamily="2" charset="2"/>
              </a:rPr>
              <a:t>A felújítás térnyerése a vásárlással szemben (amihez esetleg EU-forrásokat is be lehet vonni)</a:t>
            </a:r>
          </a:p>
          <a:p>
            <a:r>
              <a:rPr lang="hu-HU" dirty="0" smtClean="0">
                <a:sym typeface="Wingdings" pitchFamily="2" charset="2"/>
              </a:rPr>
              <a:t>A devizahiteles-probléma megoldási módja negatívan hathat a jövőbeni hitelezésre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lakosság lakásépítési és lakásvásárlási tervei </a:t>
            </a:r>
            <a:br>
              <a:rPr lang="hu-HU" dirty="0" smtClean="0">
                <a:solidFill>
                  <a:srgbClr val="0000FF"/>
                </a:solidFill>
              </a:rPr>
            </a:br>
            <a:r>
              <a:rPr lang="hu-HU" sz="2700" dirty="0" smtClean="0"/>
              <a:t>(ezer háztartás)</a:t>
            </a:r>
            <a:endParaRPr lang="hu-HU" sz="2700" dirty="0"/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72816"/>
            <a:ext cx="7128791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zövegdoboz 4"/>
          <p:cNvSpPr txBox="1"/>
          <p:nvPr/>
        </p:nvSpPr>
        <p:spPr>
          <a:xfrm>
            <a:off x="107504" y="6525344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Forrás: a GKI felmérései</a:t>
            </a:r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kihelyezett lakáshitelek mennyiségének várható változása</a:t>
            </a:r>
            <a:endParaRPr lang="hu-HU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8272" y="1600200"/>
            <a:ext cx="690745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467544" y="630932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MNB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tegl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234563"/>
            <a:ext cx="8784976" cy="555545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A prezentáció vázlata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Makrogazdasági kilátások (külső környezet, növekedési lehetőségek, </a:t>
            </a:r>
            <a:r>
              <a:rPr lang="hu-HU" dirty="0" smtClean="0">
                <a:solidFill>
                  <a:srgbClr val="FFFF00"/>
                </a:solidFill>
              </a:rPr>
              <a:t>kamat, árfolyam, infláció)</a:t>
            </a:r>
            <a:endParaRPr lang="hu-HU" dirty="0" smtClean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Üzleti ingatlanpiac (raktár, iroda, kereskedelmi ingatlan)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Lakáspiac (új, használt, kereslet, finanszírozás, állami lakáspolitika)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Összefoglalás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20888"/>
          </a:xfrm>
        </p:spPr>
        <p:txBody>
          <a:bodyPr>
            <a:normAutofit fontScale="90000"/>
          </a:bodyPr>
          <a:lstStyle/>
          <a:p>
            <a:r>
              <a:rPr lang="hu-HU" sz="3600" dirty="0" smtClean="0">
                <a:solidFill>
                  <a:srgbClr val="0000FF"/>
                </a:solidFill>
              </a:rPr>
              <a:t>Várhatóan hogyan fognak változni a bankja által kihelyezett lakáscélú hitelek sztenderdjei és feltételei a következő félévben? </a:t>
            </a:r>
            <a:br>
              <a:rPr lang="hu-HU" sz="3600" dirty="0" smtClean="0">
                <a:solidFill>
                  <a:srgbClr val="0000FF"/>
                </a:solidFill>
              </a:rPr>
            </a:br>
            <a:r>
              <a:rPr lang="hu-HU" sz="3600" dirty="0" smtClean="0"/>
              <a:t>(nettó változás pozitív = szigorítás)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2492896"/>
            <a:ext cx="8229600" cy="3633267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Maximális futamidő:                                             8%</a:t>
            </a:r>
          </a:p>
          <a:p>
            <a:r>
              <a:rPr lang="hu-HU" dirty="0" smtClean="0"/>
              <a:t>Hitelfolyósítási díjak:                                          -10%</a:t>
            </a:r>
          </a:p>
          <a:p>
            <a:r>
              <a:rPr lang="hu-HU" dirty="0" smtClean="0"/>
              <a:t>A kamat és a forrásköltség közötti </a:t>
            </a:r>
            <a:r>
              <a:rPr lang="hu-HU" dirty="0" err="1" smtClean="0"/>
              <a:t>szpred</a:t>
            </a:r>
            <a:r>
              <a:rPr lang="hu-HU" dirty="0" smtClean="0"/>
              <a:t>:     -15%</a:t>
            </a:r>
          </a:p>
          <a:p>
            <a:r>
              <a:rPr lang="hu-HU" dirty="0" smtClean="0"/>
              <a:t>Kockázatosabb hiteleken lévő prémium:           0%</a:t>
            </a:r>
          </a:p>
          <a:p>
            <a:r>
              <a:rPr lang="hu-HU" dirty="0" smtClean="0"/>
              <a:t>Minimális önrész:                                                   0%</a:t>
            </a:r>
          </a:p>
          <a:p>
            <a:r>
              <a:rPr lang="hu-HU" dirty="0" smtClean="0"/>
              <a:t>Havi törlesztő részlet/jövedelem arány:             0%</a:t>
            </a:r>
          </a:p>
          <a:p>
            <a:r>
              <a:rPr lang="hu-HU" dirty="0" smtClean="0"/>
              <a:t>Maximális hitel/hitelbiztosítási értékarány:       0%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79512" y="645333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MNB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hu-HU" sz="3200" dirty="0" smtClean="0">
                <a:solidFill>
                  <a:srgbClr val="0000FF"/>
                </a:solidFill>
              </a:rPr>
              <a:t>A lakóépületekre kiadott építési engedélyek számának és alapterületének alakulása</a:t>
            </a:r>
            <a:endParaRPr lang="hu-HU" sz="3200" dirty="0">
              <a:solidFill>
                <a:srgbClr val="0000FF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946" y="1196752"/>
            <a:ext cx="8022517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179512" y="65253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KSH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A GKI lakáspiaci indexei, 2006-2014</a:t>
            </a:r>
            <a:endParaRPr lang="hu-HU" dirty="0">
              <a:solidFill>
                <a:srgbClr val="0000FF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8264374" cy="515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0" y="6453336"/>
            <a:ext cx="3203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a GKI felmérése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lakásárak várható alakulása a következő 12 hónapban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                                    Használt lakások   Új lakások</a:t>
            </a:r>
          </a:p>
          <a:p>
            <a:pPr>
              <a:buNone/>
            </a:pPr>
            <a:r>
              <a:rPr lang="hu-HU" dirty="0" smtClean="0"/>
              <a:t>Budapest                                 0,5%                 0,5%</a:t>
            </a:r>
          </a:p>
          <a:p>
            <a:pPr>
              <a:buNone/>
            </a:pPr>
            <a:r>
              <a:rPr lang="hu-HU" dirty="0" smtClean="0"/>
              <a:t>Kelet-Magyarország              -1,3%               -2,0%</a:t>
            </a:r>
          </a:p>
          <a:p>
            <a:pPr>
              <a:buNone/>
            </a:pPr>
            <a:r>
              <a:rPr lang="hu-HU" dirty="0" smtClean="0"/>
              <a:t>Nyugat-Magyarország           0,7%                 1,7%</a:t>
            </a:r>
          </a:p>
          <a:p>
            <a:pPr>
              <a:buNone/>
            </a:pPr>
            <a:r>
              <a:rPr lang="hu-HU" dirty="0" smtClean="0"/>
              <a:t>Országos átlag                            0%                    </a:t>
            </a:r>
            <a:r>
              <a:rPr lang="hu-HU" dirty="0" err="1" smtClean="0"/>
              <a:t>0%</a:t>
            </a:r>
            <a:endParaRPr lang="hu-HU" dirty="0" smtClean="0"/>
          </a:p>
          <a:p>
            <a:pPr>
              <a:buNone/>
            </a:pPr>
            <a:endParaRPr lang="hu-HU" sz="1600" dirty="0" smtClean="0"/>
          </a:p>
          <a:p>
            <a:pPr>
              <a:buNone/>
            </a:pPr>
            <a:r>
              <a:rPr lang="hu-HU" sz="1600" dirty="0" smtClean="0"/>
              <a:t>Forrás: a GKI felmérése</a:t>
            </a:r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Az FHB 2014-ben országos átlagban stagnáló lakásárakat vár.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Néhány kedvező lokációban megindulhat az áremelkedés, ilyenek lehetnek:</a:t>
            </a:r>
          </a:p>
          <a:p>
            <a:r>
              <a:rPr lang="hu-HU" dirty="0" smtClean="0"/>
              <a:t>ú</a:t>
            </a:r>
            <a:r>
              <a:rPr lang="hu-HU" dirty="0" smtClean="0"/>
              <a:t>j lakások Budapesten és Nyugat-Magyarországon</a:t>
            </a:r>
          </a:p>
          <a:p>
            <a:r>
              <a:rPr lang="hu-HU" dirty="0" smtClean="0"/>
              <a:t>az újjáéledő pesti belváros</a:t>
            </a:r>
          </a:p>
          <a:p>
            <a:r>
              <a:rPr lang="hu-HU" dirty="0" smtClean="0"/>
              <a:t>a 4-es metró által érintett területek</a:t>
            </a:r>
          </a:p>
          <a:p>
            <a:r>
              <a:rPr lang="hu-HU" dirty="0" smtClean="0"/>
              <a:t>a </a:t>
            </a:r>
            <a:r>
              <a:rPr lang="hu-HU" dirty="0" smtClean="0"/>
              <a:t>Balaton </a:t>
            </a:r>
            <a:r>
              <a:rPr lang="hu-HU" dirty="0" smtClean="0"/>
              <a:t>környéke</a:t>
            </a:r>
          </a:p>
          <a:p>
            <a:r>
              <a:rPr lang="hu-HU" dirty="0" smtClean="0"/>
              <a:t>a nyugat-magyarországi nagyvárosok kedveltebb, felkapottabb részei.</a:t>
            </a:r>
          </a:p>
          <a:p>
            <a:r>
              <a:rPr lang="hu-HU" dirty="0" smtClean="0"/>
              <a:t>A többi területen – különösen Kelet-Magyarországon - folytatódik az áresés.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Következtetések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hu-HU" sz="2800" dirty="0" smtClean="0"/>
              <a:t>A magyar gazdaság </a:t>
            </a:r>
            <a:r>
              <a:rPr lang="hu-HU" sz="2800" b="1" dirty="0" smtClean="0"/>
              <a:t>növekedési</a:t>
            </a:r>
            <a:r>
              <a:rPr lang="hu-HU" sz="2800" dirty="0" smtClean="0"/>
              <a:t> pályára állt </a:t>
            </a:r>
            <a:r>
              <a:rPr lang="hu-HU" sz="2800" dirty="0" smtClean="0">
                <a:sym typeface="Wingdings" pitchFamily="2" charset="2"/>
              </a:rPr>
              <a:t> bővülő jövedelmek, erősödő kereslet</a:t>
            </a:r>
          </a:p>
          <a:p>
            <a:r>
              <a:rPr lang="hu-HU" sz="2800" dirty="0" smtClean="0">
                <a:sym typeface="Wingdings" pitchFamily="2" charset="2"/>
              </a:rPr>
              <a:t>Erős térségi </a:t>
            </a:r>
            <a:r>
              <a:rPr lang="hu-HU" sz="2800" b="1" dirty="0" smtClean="0">
                <a:sym typeface="Wingdings" pitchFamily="2" charset="2"/>
              </a:rPr>
              <a:t>verseny</a:t>
            </a:r>
          </a:p>
          <a:p>
            <a:r>
              <a:rPr lang="hu-HU" sz="2800" dirty="0" smtClean="0">
                <a:sym typeface="Wingdings" pitchFamily="2" charset="2"/>
              </a:rPr>
              <a:t>A </a:t>
            </a:r>
            <a:r>
              <a:rPr lang="hu-HU" sz="2800" b="1" dirty="0" smtClean="0">
                <a:sym typeface="Wingdings" pitchFamily="2" charset="2"/>
              </a:rPr>
              <a:t>magas</a:t>
            </a:r>
            <a:r>
              <a:rPr lang="hu-HU" sz="2800" dirty="0" smtClean="0">
                <a:sym typeface="Wingdings" pitchFamily="2" charset="2"/>
              </a:rPr>
              <a:t> ország-kockázat miatt friss tőke nem vagy alig érkezik  a beruházások, fejlesztések nem kapnak lendületet</a:t>
            </a:r>
          </a:p>
          <a:p>
            <a:r>
              <a:rPr lang="hu-HU" sz="2800" dirty="0" smtClean="0">
                <a:sym typeface="Wingdings" pitchFamily="2" charset="2"/>
              </a:rPr>
              <a:t>Az üzleti ingatlanpiac </a:t>
            </a:r>
            <a:r>
              <a:rPr lang="hu-HU" sz="2800" b="1" dirty="0" smtClean="0">
                <a:sym typeface="Wingdings" pitchFamily="2" charset="2"/>
              </a:rPr>
              <a:t>bérlői</a:t>
            </a:r>
            <a:r>
              <a:rPr lang="hu-HU" sz="2800" dirty="0" smtClean="0">
                <a:sym typeface="Wingdings" pitchFamily="2" charset="2"/>
              </a:rPr>
              <a:t> marad, de egyes szegmensekben adódhatnak jó üzleti lehetőségek</a:t>
            </a:r>
          </a:p>
          <a:p>
            <a:r>
              <a:rPr lang="hu-HU" sz="2800" dirty="0" smtClean="0">
                <a:sym typeface="Wingdings" pitchFamily="2" charset="2"/>
              </a:rPr>
              <a:t>A lakáspiacot élénkítő állami intézkedések egyelőre </a:t>
            </a:r>
            <a:r>
              <a:rPr lang="hu-HU" sz="2800" b="1" dirty="0" smtClean="0">
                <a:sym typeface="Wingdings" pitchFamily="2" charset="2"/>
              </a:rPr>
              <a:t>nem túl hatásosak</a:t>
            </a:r>
            <a:r>
              <a:rPr lang="hu-HU" sz="2800" dirty="0" smtClean="0">
                <a:sym typeface="Wingdings" pitchFamily="2" charset="2"/>
              </a:rPr>
              <a:t>, a jövőt illetően sok a kérdőjel</a:t>
            </a:r>
          </a:p>
          <a:p>
            <a:r>
              <a:rPr lang="hu-HU" sz="2800" dirty="0" smtClean="0">
                <a:sym typeface="Wingdings" pitchFamily="2" charset="2"/>
              </a:rPr>
              <a:t>A lakáspiac valószínűleg elérte a </a:t>
            </a:r>
            <a:r>
              <a:rPr lang="hu-HU" sz="2800" b="1" dirty="0" smtClean="0">
                <a:sym typeface="Wingdings" pitchFamily="2" charset="2"/>
              </a:rPr>
              <a:t>mélypontot</a:t>
            </a:r>
            <a:r>
              <a:rPr lang="hu-HU" sz="2800" dirty="0" smtClean="0">
                <a:sym typeface="Wingdings" pitchFamily="2" charset="2"/>
              </a:rPr>
              <a:t>, a jövő várhatóan kissé élénkülő forgalmat hoz, de az árak várhatóan nem vagy csak alig emelkednek</a:t>
            </a:r>
          </a:p>
          <a:p>
            <a:endParaRPr lang="hu-H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kép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260648"/>
            <a:ext cx="9143999" cy="6053327"/>
          </a:xfr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077072"/>
            <a:ext cx="8229600" cy="2780928"/>
          </a:xfrm>
        </p:spPr>
        <p:txBody>
          <a:bodyPr>
            <a:normAutofit/>
          </a:bodyPr>
          <a:lstStyle/>
          <a:p>
            <a:r>
              <a:rPr lang="hu-HU" sz="5400" dirty="0" smtClean="0">
                <a:solidFill>
                  <a:srgbClr val="0000FF"/>
                </a:solidFill>
              </a:rPr>
              <a:t>Köszönöm </a:t>
            </a:r>
            <a:r>
              <a:rPr lang="hu-HU" sz="5400" dirty="0" smtClean="0">
                <a:solidFill>
                  <a:srgbClr val="0000FF"/>
                </a:solidFill>
              </a:rPr>
              <a:t>a figyelmet!</a:t>
            </a:r>
            <a:endParaRPr lang="hu-HU" sz="5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Külső környezet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Alapvetően </a:t>
            </a:r>
            <a:r>
              <a:rPr lang="hu-HU" b="1" dirty="0" smtClean="0"/>
              <a:t>barátságos</a:t>
            </a:r>
          </a:p>
          <a:p>
            <a:r>
              <a:rPr lang="hu-HU" b="1" dirty="0" smtClean="0"/>
              <a:t>Javuló</a:t>
            </a:r>
            <a:r>
              <a:rPr lang="hu-HU" dirty="0" smtClean="0"/>
              <a:t> konjunktúra: export-lehetőségek</a:t>
            </a:r>
          </a:p>
          <a:p>
            <a:pPr algn="just"/>
            <a:r>
              <a:rPr lang="hu-HU" dirty="0" smtClean="0"/>
              <a:t>A világgazdasági környezet az elmúlt évekhez képest javulóban van, de a válság kikényszerítette </a:t>
            </a:r>
            <a:r>
              <a:rPr lang="hu-HU" b="1" dirty="0" smtClean="0"/>
              <a:t>intézményi és szabályozási változtatások</a:t>
            </a:r>
            <a:r>
              <a:rPr lang="hu-HU" dirty="0" smtClean="0"/>
              <a:t> még az USA-ban sem, de különösen az EU-ban nem zárultak le.</a:t>
            </a:r>
          </a:p>
          <a:p>
            <a:r>
              <a:rPr lang="hu-HU" dirty="0" smtClean="0"/>
              <a:t>A mennyiségi lazítás kivezetése az USA-ban, az EU-ban most </a:t>
            </a:r>
            <a:r>
              <a:rPr lang="hu-HU" dirty="0" smtClean="0"/>
              <a:t>kap </a:t>
            </a:r>
            <a:r>
              <a:rPr lang="hu-HU" dirty="0" smtClean="0"/>
              <a:t>lendületet a </a:t>
            </a:r>
            <a:r>
              <a:rPr lang="hu-HU" b="1" dirty="0" smtClean="0"/>
              <a:t>monetáris</a:t>
            </a:r>
            <a:r>
              <a:rPr lang="hu-HU" dirty="0" smtClean="0"/>
              <a:t> lazítás.</a:t>
            </a:r>
          </a:p>
          <a:p>
            <a:r>
              <a:rPr lang="hu-HU" dirty="0" smtClean="0"/>
              <a:t>Parázs a hamu alatt: az európai adósság-válság.</a:t>
            </a:r>
          </a:p>
          <a:p>
            <a:pPr algn="just"/>
            <a:r>
              <a:rPr lang="hu-HU" dirty="0" smtClean="0"/>
              <a:t>Új </a:t>
            </a:r>
            <a:r>
              <a:rPr lang="hu-HU" b="1" dirty="0" smtClean="0"/>
              <a:t>kockázatok</a:t>
            </a:r>
            <a:r>
              <a:rPr lang="hu-HU" dirty="0" smtClean="0"/>
              <a:t>: világszerte erősödik a nacionalizmus, Oroszország és Kína növekvő világpolitikai szerepre törekszik, Európa energiaellátása bizonytalanabbá vált (orosz-ukrán és iraki konfliktus).</a:t>
            </a:r>
          </a:p>
          <a:p>
            <a:r>
              <a:rPr lang="hu-HU" dirty="0" smtClean="0"/>
              <a:t>Magyarország </a:t>
            </a:r>
            <a:r>
              <a:rPr lang="hu-HU" b="1" dirty="0" smtClean="0"/>
              <a:t>felértékelése</a:t>
            </a:r>
            <a:r>
              <a:rPr lang="hu-HU" dirty="0" smtClean="0"/>
              <a:t> napirenden?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GDP-termelés volumenindexe</a:t>
            </a:r>
            <a:r>
              <a:rPr lang="hu-HU" dirty="0" smtClean="0"/>
              <a:t>, </a:t>
            </a:r>
            <a:br>
              <a:rPr lang="hu-HU" dirty="0" smtClean="0"/>
            </a:br>
            <a:r>
              <a:rPr lang="hu-HU" sz="3600" dirty="0" smtClean="0"/>
              <a:t>2014.I. negyedév(előző év azonos időszaka=100)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Mezőgazdaság, erdőgazdálkodás                              94,2</a:t>
            </a:r>
          </a:p>
          <a:p>
            <a:r>
              <a:rPr lang="hu-HU" dirty="0" smtClean="0"/>
              <a:t>Ipar                                                                               106,7</a:t>
            </a:r>
          </a:p>
          <a:p>
            <a:r>
              <a:rPr lang="hu-HU" b="1" dirty="0" smtClean="0">
                <a:solidFill>
                  <a:srgbClr val="00B050"/>
                </a:solidFill>
              </a:rPr>
              <a:t>Építőipar                                                                      125,2</a:t>
            </a:r>
          </a:p>
          <a:p>
            <a:r>
              <a:rPr lang="hu-HU" dirty="0" smtClean="0"/>
              <a:t>Kereskedelem, szálláshely, vendéglátás                 103,5</a:t>
            </a:r>
          </a:p>
          <a:p>
            <a:r>
              <a:rPr lang="hu-HU" dirty="0" smtClean="0"/>
              <a:t>Szállítás, raktározás                                                    104,0</a:t>
            </a:r>
          </a:p>
          <a:p>
            <a:r>
              <a:rPr lang="hu-HU" dirty="0" smtClean="0"/>
              <a:t>Információ, kommunikáció                                       103,0</a:t>
            </a:r>
          </a:p>
          <a:p>
            <a:r>
              <a:rPr lang="hu-HU" dirty="0" smtClean="0"/>
              <a:t>Pénzügyi, biztosítási tevékenység                             97,9</a:t>
            </a:r>
          </a:p>
          <a:p>
            <a:r>
              <a:rPr lang="hu-HU" b="1" dirty="0" smtClean="0">
                <a:solidFill>
                  <a:srgbClr val="FF0000"/>
                </a:solidFill>
              </a:rPr>
              <a:t>Ingatlanügyletek                                                           97,3</a:t>
            </a:r>
          </a:p>
          <a:p>
            <a:r>
              <a:rPr lang="hu-HU" dirty="0" smtClean="0"/>
              <a:t>Szakmai, tudományos, műszaki tevékenység        104,4</a:t>
            </a:r>
          </a:p>
          <a:p>
            <a:r>
              <a:rPr lang="hu-HU" dirty="0" smtClean="0"/>
              <a:t>Közigazgatás                                                                100,7</a:t>
            </a:r>
          </a:p>
          <a:p>
            <a:r>
              <a:rPr lang="hu-HU" dirty="0" smtClean="0"/>
              <a:t>Művészet, szabadidős tevékenység                         101,4</a:t>
            </a:r>
          </a:p>
          <a:p>
            <a:r>
              <a:rPr lang="hu-HU" dirty="0" smtClean="0"/>
              <a:t>GDP összesen                                                              103,5</a:t>
            </a:r>
          </a:p>
          <a:p>
            <a:pPr>
              <a:buNone/>
            </a:pPr>
            <a:r>
              <a:rPr lang="hu-HU" dirty="0" smtClean="0"/>
              <a:t>Forrás: KSH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Növekedési kilátások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388296" cy="51411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sz="2400" b="1" dirty="0" smtClean="0"/>
              <a:t>  A GDP várható volumenindexe </a:t>
            </a:r>
            <a:r>
              <a:rPr lang="hu-HU" sz="2400" dirty="0" smtClean="0"/>
              <a:t>(előző év=100)</a:t>
            </a:r>
          </a:p>
          <a:p>
            <a:pPr>
              <a:buNone/>
            </a:pPr>
            <a:r>
              <a:rPr lang="hu-HU" sz="2400" dirty="0" smtClean="0"/>
              <a:t>                         2014    2015    2016</a:t>
            </a:r>
          </a:p>
          <a:p>
            <a:pPr>
              <a:buNone/>
            </a:pPr>
            <a:r>
              <a:rPr lang="hu-HU" sz="2400" dirty="0" smtClean="0"/>
              <a:t>EB                    102,3  102,1    101,7</a:t>
            </a:r>
          </a:p>
          <a:p>
            <a:pPr>
              <a:buNone/>
            </a:pPr>
            <a:r>
              <a:rPr lang="hu-HU" sz="2400" dirty="0" smtClean="0"/>
              <a:t>Kormány        102,7   102,5   102,1</a:t>
            </a:r>
          </a:p>
          <a:p>
            <a:pPr>
              <a:buNone/>
            </a:pPr>
            <a:r>
              <a:rPr lang="hu-HU" sz="2400" dirty="0" smtClean="0"/>
              <a:t>GKI                  102,5   101,8  101,6</a:t>
            </a:r>
          </a:p>
          <a:p>
            <a:pPr>
              <a:buNone/>
            </a:pPr>
            <a:endParaRPr lang="hu-HU" sz="2400" dirty="0" smtClean="0"/>
          </a:p>
          <a:p>
            <a:pPr>
              <a:buNone/>
            </a:pPr>
            <a:r>
              <a:rPr lang="hu-HU" sz="2400" dirty="0" smtClean="0"/>
              <a:t>Nagy az </a:t>
            </a:r>
            <a:r>
              <a:rPr lang="hu-HU" sz="2400" b="1" dirty="0" smtClean="0"/>
              <a:t>átmeneti</a:t>
            </a:r>
            <a:r>
              <a:rPr lang="hu-HU" sz="2400" dirty="0" smtClean="0"/>
              <a:t> tényezők szerepe: rezsicsökkentés, NHP, EU-források kampányszerű lehívása.</a:t>
            </a:r>
          </a:p>
          <a:p>
            <a:pPr>
              <a:buNone/>
            </a:pPr>
            <a:endParaRPr lang="hu-HU" sz="2400" dirty="0" smtClean="0"/>
          </a:p>
          <a:p>
            <a:pPr>
              <a:buNone/>
            </a:pPr>
            <a:r>
              <a:rPr lang="hu-HU" sz="2400" b="1" dirty="0" smtClean="0"/>
              <a:t>Emelkedő</a:t>
            </a:r>
            <a:r>
              <a:rPr lang="hu-HU" sz="2400" dirty="0" smtClean="0"/>
              <a:t> reáljövedelem, bővülő </a:t>
            </a:r>
            <a:r>
              <a:rPr lang="hu-HU" sz="2400" dirty="0" smtClean="0"/>
              <a:t>fogyasztás, 2015-ig </a:t>
            </a:r>
            <a:r>
              <a:rPr lang="hu-HU" sz="2400" dirty="0" smtClean="0"/>
              <a:t>növekvő </a:t>
            </a:r>
            <a:r>
              <a:rPr lang="hu-HU" sz="2400" dirty="0" smtClean="0"/>
              <a:t>beruházások.</a:t>
            </a:r>
          </a:p>
          <a:p>
            <a:pPr>
              <a:buNone/>
            </a:pPr>
            <a:endParaRPr lang="hu-HU" sz="2400" dirty="0" smtClean="0"/>
          </a:p>
          <a:p>
            <a:pPr>
              <a:buNone/>
            </a:pPr>
            <a:r>
              <a:rPr lang="hu-HU" sz="2400" dirty="0" smtClean="0"/>
              <a:t>A </a:t>
            </a:r>
            <a:r>
              <a:rPr lang="hu-HU" sz="2400" b="1" dirty="0" smtClean="0"/>
              <a:t>termelő</a:t>
            </a:r>
            <a:r>
              <a:rPr lang="hu-HU" sz="2400" dirty="0" smtClean="0"/>
              <a:t> ágazatok várhatóan gyorsabban nőnek, mint a szolgáltatások.</a:t>
            </a:r>
            <a:endParaRPr lang="hu-H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00808"/>
            <a:ext cx="40386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4644008" y="5517232"/>
            <a:ext cx="4499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Konvergencia program, 2014. április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Infláció, kamat, árfolyam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644008" cy="4525963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Rezsicsökkentés ---</a:t>
            </a:r>
            <a:r>
              <a:rPr lang="en-US" dirty="0" smtClean="0"/>
              <a:t>&gt;</a:t>
            </a:r>
            <a:r>
              <a:rPr lang="hu-HU" dirty="0" smtClean="0"/>
              <a:t> az infláció eltűnt</a:t>
            </a:r>
          </a:p>
          <a:p>
            <a:r>
              <a:rPr lang="hu-HU" dirty="0" smtClean="0"/>
              <a:t>Magas maginfláció ---</a:t>
            </a:r>
            <a:r>
              <a:rPr lang="en-US" dirty="0" smtClean="0"/>
              <a:t>&gt;</a:t>
            </a:r>
            <a:r>
              <a:rPr lang="hu-HU" dirty="0" smtClean="0"/>
              <a:t> a jövőben </a:t>
            </a:r>
            <a:r>
              <a:rPr lang="hu-HU" b="1" dirty="0" smtClean="0"/>
              <a:t>emelkedő árindex</a:t>
            </a:r>
            <a:r>
              <a:rPr lang="hu-HU" dirty="0" smtClean="0"/>
              <a:t> </a:t>
            </a:r>
            <a:r>
              <a:rPr lang="hu-HU" sz="2400" dirty="0" smtClean="0"/>
              <a:t>(2014: 0,5 2015: 2,9 2016: 3,0%)</a:t>
            </a:r>
          </a:p>
          <a:p>
            <a:r>
              <a:rPr lang="hu-HU" dirty="0" smtClean="0"/>
              <a:t>Már ma is alacsony, de enyhén tovább csökkenő </a:t>
            </a:r>
            <a:r>
              <a:rPr lang="hu-HU" b="1" dirty="0" smtClean="0"/>
              <a:t>alapkamat</a:t>
            </a:r>
          </a:p>
          <a:p>
            <a:r>
              <a:rPr lang="hu-HU" dirty="0" smtClean="0"/>
              <a:t>Nincs árfolyamcél ---</a:t>
            </a:r>
            <a:r>
              <a:rPr lang="en-US" dirty="0" smtClean="0"/>
              <a:t>&gt;</a:t>
            </a:r>
            <a:r>
              <a:rPr lang="hu-HU" dirty="0" smtClean="0"/>
              <a:t> </a:t>
            </a:r>
            <a:r>
              <a:rPr lang="hu-HU" dirty="0" smtClean="0"/>
              <a:t>továbbra is </a:t>
            </a:r>
            <a:r>
              <a:rPr lang="hu-HU" b="1" dirty="0" smtClean="0"/>
              <a:t>gyenge</a:t>
            </a:r>
            <a:r>
              <a:rPr lang="hu-HU" dirty="0" smtClean="0"/>
              <a:t> (talán tovább gyengülő forint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5148064" y="6237312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MNB, GKI-prognózis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Az üzleti ingatlanpiac </a:t>
            </a:r>
            <a:r>
              <a:rPr lang="hu-HU" dirty="0" smtClean="0">
                <a:solidFill>
                  <a:srgbClr val="0000FF"/>
                </a:solidFill>
              </a:rPr>
              <a:t>helyzete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069160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A fejlesztési tevékenység erős csökkenése</a:t>
            </a:r>
          </a:p>
          <a:p>
            <a:r>
              <a:rPr lang="hu-HU" b="1" dirty="0" smtClean="0"/>
              <a:t>Túlfejlesztettség</a:t>
            </a:r>
            <a:r>
              <a:rPr lang="hu-HU" dirty="0" smtClean="0"/>
              <a:t> </a:t>
            </a:r>
            <a:r>
              <a:rPr lang="hu-HU" dirty="0" smtClean="0">
                <a:sym typeface="Wingdings" pitchFamily="2" charset="2"/>
              </a:rPr>
              <a:t> magas üresedési ráták</a:t>
            </a:r>
          </a:p>
          <a:p>
            <a:r>
              <a:rPr lang="hu-HU" b="1" dirty="0" smtClean="0">
                <a:sym typeface="Wingdings" pitchFamily="2" charset="2"/>
              </a:rPr>
              <a:t>Bérlői</a:t>
            </a:r>
            <a:r>
              <a:rPr lang="hu-HU" dirty="0" smtClean="0">
                <a:sym typeface="Wingdings" pitchFamily="2" charset="2"/>
              </a:rPr>
              <a:t> piacok</a:t>
            </a:r>
          </a:p>
          <a:p>
            <a:r>
              <a:rPr lang="hu-HU" sz="3000" dirty="0" smtClean="0">
                <a:sym typeface="Wingdings" pitchFamily="2" charset="2"/>
              </a:rPr>
              <a:t>A bérlők egyre racionálisabb megoldásokat </a:t>
            </a:r>
            <a:r>
              <a:rPr lang="hu-HU" sz="3000" dirty="0" smtClean="0">
                <a:sym typeface="Wingdings" pitchFamily="2" charset="2"/>
              </a:rPr>
              <a:t>keresnek</a:t>
            </a:r>
          </a:p>
          <a:p>
            <a:r>
              <a:rPr lang="hu-HU" sz="3000" b="1" dirty="0" smtClean="0">
                <a:sym typeface="Wingdings" pitchFamily="2" charset="2"/>
              </a:rPr>
              <a:t>Helyezkedés</a:t>
            </a:r>
            <a:r>
              <a:rPr lang="hu-HU" sz="3000" dirty="0" smtClean="0">
                <a:sym typeface="Wingdings" pitchFamily="2" charset="2"/>
              </a:rPr>
              <a:t>, az új körülmények új megoldásokat követelnek</a:t>
            </a:r>
            <a:endParaRPr lang="hu-HU" sz="3000" dirty="0" smtClean="0">
              <a:sym typeface="Wingdings" pitchFamily="2" charset="2"/>
            </a:endParaRPr>
          </a:p>
          <a:p>
            <a:r>
              <a:rPr lang="hu-HU" b="1" dirty="0" smtClean="0">
                <a:sym typeface="Wingdings" pitchFamily="2" charset="2"/>
              </a:rPr>
              <a:t>Óvatos</a:t>
            </a:r>
            <a:r>
              <a:rPr lang="hu-HU" dirty="0" smtClean="0">
                <a:sym typeface="Wingdings" pitchFamily="2" charset="2"/>
              </a:rPr>
              <a:t> banki magatartás</a:t>
            </a:r>
          </a:p>
          <a:p>
            <a:r>
              <a:rPr lang="hu-HU" dirty="0" smtClean="0">
                <a:sym typeface="Wingdings" pitchFamily="2" charset="2"/>
              </a:rPr>
              <a:t>A hitelek iránti igények erősen korlátozottak</a:t>
            </a:r>
          </a:p>
          <a:p>
            <a:r>
              <a:rPr lang="hu-HU" dirty="0" smtClean="0">
                <a:sym typeface="Wingdings" pitchFamily="2" charset="2"/>
              </a:rPr>
              <a:t>Kiskereskedelmi piac: élénkülő forgalom, erős verseny, plázastop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5580112" y="6237312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CB Richard Ellis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r>
              <a:rPr lang="hu-HU" dirty="0" smtClean="0">
                <a:solidFill>
                  <a:srgbClr val="0000FF"/>
                </a:solidFill>
              </a:rPr>
              <a:t>Az üzleti ingatlanpiac jövője</a:t>
            </a:r>
            <a:endParaRPr lang="hu-HU" dirty="0">
              <a:solidFill>
                <a:srgbClr val="0000FF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4040188" cy="720079"/>
          </a:xfrm>
        </p:spPr>
        <p:txBody>
          <a:bodyPr>
            <a:noAutofit/>
          </a:bodyPr>
          <a:lstStyle/>
          <a:p>
            <a:r>
              <a:rPr lang="hu-HU" dirty="0" smtClean="0">
                <a:solidFill>
                  <a:srgbClr val="92D050"/>
                </a:solidFill>
              </a:rPr>
              <a:t>„Irodapiaci nagyhatalom lehetünk”</a:t>
            </a:r>
            <a:endParaRPr lang="hu-HU" dirty="0">
              <a:solidFill>
                <a:srgbClr val="92D050"/>
              </a:solidFill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5040559"/>
          </a:xfrm>
        </p:spPr>
        <p:txBody>
          <a:bodyPr>
            <a:normAutofit/>
          </a:bodyPr>
          <a:lstStyle/>
          <a:p>
            <a:r>
              <a:rPr lang="hu-HU" dirty="0" smtClean="0"/>
              <a:t>Javuló növekedés</a:t>
            </a:r>
          </a:p>
          <a:p>
            <a:r>
              <a:rPr lang="hu-HU" dirty="0" smtClean="0"/>
              <a:t>Bővülő fogyasztás</a:t>
            </a:r>
          </a:p>
          <a:p>
            <a:r>
              <a:rPr lang="hu-HU" dirty="0" smtClean="0"/>
              <a:t>Alacsony bérleti díjak</a:t>
            </a:r>
          </a:p>
          <a:p>
            <a:r>
              <a:rPr lang="hu-HU" dirty="0" smtClean="0"/>
              <a:t>Alacsony munkabérek, képzett munkaerő</a:t>
            </a:r>
          </a:p>
          <a:p>
            <a:r>
              <a:rPr lang="hu-HU" dirty="0" smtClean="0"/>
              <a:t>Magas üresedés </a:t>
            </a:r>
            <a:r>
              <a:rPr lang="hu-HU" dirty="0" smtClean="0">
                <a:sym typeface="Wingdings" pitchFamily="2" charset="2"/>
              </a:rPr>
              <a:t>a gyors fellendülés lehetősége</a:t>
            </a:r>
          </a:p>
          <a:p>
            <a:r>
              <a:rPr lang="hu-HU" dirty="0" smtClean="0">
                <a:sym typeface="Wingdings" pitchFamily="2" charset="2"/>
              </a:rPr>
              <a:t>A bérleti díjak csökkenési trendje hamarosan megáll, növekedési szakasz indul el</a:t>
            </a:r>
          </a:p>
          <a:p>
            <a:r>
              <a:rPr lang="hu-HU" dirty="0" smtClean="0">
                <a:sym typeface="Wingdings" pitchFamily="2" charset="2"/>
              </a:rPr>
              <a:t>Az NHP kiterjesztése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052735"/>
            <a:ext cx="4041775" cy="504057"/>
          </a:xfrm>
        </p:spPr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„Semmi se változik”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319463" cy="4968551"/>
          </a:xfrm>
        </p:spPr>
        <p:txBody>
          <a:bodyPr>
            <a:normAutofit/>
          </a:bodyPr>
          <a:lstStyle/>
          <a:p>
            <a:r>
              <a:rPr lang="hu-HU" dirty="0" smtClean="0"/>
              <a:t>Magas ország-kockázat</a:t>
            </a:r>
          </a:p>
          <a:p>
            <a:r>
              <a:rPr lang="hu-HU" dirty="0" smtClean="0"/>
              <a:t>Kiszámíthatatlan gazdaságpolitika</a:t>
            </a:r>
          </a:p>
          <a:p>
            <a:r>
              <a:rPr lang="hu-HU" dirty="0" smtClean="0"/>
              <a:t>Jelentős korrupció</a:t>
            </a:r>
          </a:p>
          <a:p>
            <a:r>
              <a:rPr lang="hu-HU" dirty="0" smtClean="0"/>
              <a:t>Kaotikus piaci viszonyok, bizonytalan gazdálkodási környezet</a:t>
            </a:r>
          </a:p>
          <a:p>
            <a:r>
              <a:rPr lang="hu-HU" dirty="0" smtClean="0"/>
              <a:t>A piac még nem érte el a mélypontot</a:t>
            </a:r>
          </a:p>
          <a:p>
            <a:r>
              <a:rPr lang="hu-HU" dirty="0" smtClean="0"/>
              <a:t>A finanszírozás továbbra is problémás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00FF"/>
                </a:solidFill>
              </a:rPr>
              <a:t>A kihelyezett ingatlanhitelek változása</a:t>
            </a:r>
            <a:endParaRPr lang="hu-HU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151" y="1268761"/>
            <a:ext cx="8423101" cy="551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zövegdoboz 3"/>
          <p:cNvSpPr txBox="1"/>
          <p:nvPr/>
        </p:nvSpPr>
        <p:spPr>
          <a:xfrm>
            <a:off x="5868144" y="6453336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MNB</a:t>
            </a:r>
            <a:endParaRPr lang="hu-HU" sz="14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5796136" y="3573016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következő egy évben stagnáló kihelyezés várható a raktár és a kereskedelmi, szerényen növekvő az irodapiacon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1210</Words>
  <Application>Microsoft Office PowerPoint</Application>
  <PresentationFormat>Diavetítés a képernyőre (4:3 oldalarány)</PresentationFormat>
  <Paragraphs>174</Paragraphs>
  <Slides>26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26</vt:i4>
      </vt:variant>
    </vt:vector>
  </HeadingPairs>
  <TitlesOfParts>
    <vt:vector size="27" baseType="lpstr">
      <vt:lpstr>Office-téma</vt:lpstr>
      <vt:lpstr>Ingatlanpiaci  kilátások</vt:lpstr>
      <vt:lpstr>A prezentáció vázlata</vt:lpstr>
      <vt:lpstr>Külső környezet</vt:lpstr>
      <vt:lpstr>A GDP-termelés volumenindexe,  2014.I. negyedév(előző év azonos időszaka=100)</vt:lpstr>
      <vt:lpstr>Növekedési kilátások</vt:lpstr>
      <vt:lpstr>Infláció, kamat, árfolyam</vt:lpstr>
      <vt:lpstr>Az üzleti ingatlanpiac helyzete</vt:lpstr>
      <vt:lpstr>Az üzleti ingatlanpiac jövője</vt:lpstr>
      <vt:lpstr>A kihelyezett ingatlanhitelek változása</vt:lpstr>
      <vt:lpstr>A GKI ingatlanpiaci indexeiben egyértelmű derűlátás tükröződik  (a 2006-2013 átlaga=100)</vt:lpstr>
      <vt:lpstr>Az üzleti ingatlanok eladásai árainak és bérleti díjainak várható alakulása a következő 12 hónapban</vt:lpstr>
      <vt:lpstr>A válság következményei a lakáspiacon</vt:lpstr>
      <vt:lpstr>A DH Tranzakciószám Becslés,  2007-2013</vt:lpstr>
      <vt:lpstr>A lakásépítés folyamatosan csökkent, de talán túl van a mélyponton. </vt:lpstr>
      <vt:lpstr>Az FHB Lakásárindex</vt:lpstr>
      <vt:lpstr>Állami lakáspolitika</vt:lpstr>
      <vt:lpstr>A lakáspiac jövője</vt:lpstr>
      <vt:lpstr>A lakosság lakásépítési és lakásvásárlási tervei  (ezer háztartás)</vt:lpstr>
      <vt:lpstr>A kihelyezett lakáshitelek mennyiségének várható változása</vt:lpstr>
      <vt:lpstr>Várhatóan hogyan fognak változni a bankja által kihelyezett lakáscélú hitelek sztenderdjei és feltételei a következő félévben?  (nettó változás pozitív = szigorítás)</vt:lpstr>
      <vt:lpstr>A lakóépületekre kiadott építési engedélyek számának és alapterületének alakulása</vt:lpstr>
      <vt:lpstr>A GKI lakáspiaci indexei, 2006-2014</vt:lpstr>
      <vt:lpstr>A lakásárak várható alakulása a következő 12 hónapban</vt:lpstr>
      <vt:lpstr>Az FHB 2014-ben országos átlagban stagnáló lakásárakat vár.</vt:lpstr>
      <vt:lpstr>Következtetések</vt:lpstr>
      <vt:lpstr>Köszönöm a figyelmet!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Építő- és építőanyag-ipar – ágazati elemzés</dc:title>
  <dc:creator>Petz Raymund</dc:creator>
  <cp:lastModifiedBy>Petz Raymund</cp:lastModifiedBy>
  <cp:revision>81</cp:revision>
  <dcterms:created xsi:type="dcterms:W3CDTF">2014-05-29T10:54:05Z</dcterms:created>
  <dcterms:modified xsi:type="dcterms:W3CDTF">2014-07-03T10:17:57Z</dcterms:modified>
</cp:coreProperties>
</file>